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62" r:id="rId3"/>
    <p:sldId id="299" r:id="rId4"/>
    <p:sldId id="288" r:id="rId5"/>
    <p:sldId id="290" r:id="rId6"/>
    <p:sldId id="263" r:id="rId7"/>
    <p:sldId id="291" r:id="rId8"/>
    <p:sldId id="293" r:id="rId9"/>
    <p:sldId id="292" r:id="rId10"/>
    <p:sldId id="297" r:id="rId11"/>
    <p:sldId id="260" r:id="rId12"/>
  </p:sldIdLst>
  <p:sldSz cx="9144000" cy="5143500" type="screen16x9"/>
  <p:notesSz cx="6858000" cy="9144000"/>
  <p:embeddedFontLst>
    <p:embeddedFont>
      <p:font typeface="Modern No. 20" panose="02070704070505020303" pitchFamily="18" charset="0"/>
      <p:regular r:id="rId14"/>
    </p:embeddedFont>
    <p:embeddedFont>
      <p:font typeface="Montserrat" panose="020B0604020202020204" charset="0"/>
      <p:regular r:id="rId15"/>
      <p:bold r:id="rId16"/>
      <p:italic r:id="rId17"/>
      <p:boldItalic r:id="rId18"/>
    </p:embeddedFont>
    <p:embeddedFont>
      <p:font typeface="Montserrat ExtraBold" panose="020B0604020202020204" charset="0"/>
      <p:bold r:id="rId19"/>
      <p:boldItalic r:id="rId20"/>
    </p:embeddedFont>
    <p:embeddedFont>
      <p:font typeface="Montserrat Ligh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1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68B27B-C429-4D14-88CE-B9016DA2D46B}">
  <a:tblStyle styleId="{2368B27B-C429-4D14-88CE-B9016DA2D46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217213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093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287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64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2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92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8" name="Google Shape;18;p4"/>
          <p:cNvSpPr txBox="1">
            <a:spLocks noGrp="1"/>
          </p:cNvSpPr>
          <p:nvPr>
            <p:ph type="body" idx="1"/>
          </p:nvPr>
        </p:nvSpPr>
        <p:spPr>
          <a:xfrm>
            <a:off x="2370425" y="1780800"/>
            <a:ext cx="4403100" cy="1944300"/>
          </a:xfrm>
          <a:prstGeom prst="rect">
            <a:avLst/>
          </a:prstGeom>
        </p:spPr>
        <p:txBody>
          <a:bodyPr spcFirstLastPara="1" wrap="square" lIns="0" tIns="0" rIns="0" bIns="0" anchor="t" anchorCtr="0"/>
          <a:lstStyle>
            <a:lvl1pPr marL="457200" lvl="0" indent="-368300" algn="ctr" rtl="0">
              <a:spcBef>
                <a:spcPts val="600"/>
              </a:spcBef>
              <a:spcAft>
                <a:spcPts val="0"/>
              </a:spcAft>
              <a:buClr>
                <a:srgbClr val="FFFFFF"/>
              </a:buClr>
              <a:buSzPts val="2200"/>
              <a:buChar char="◦"/>
              <a:defRPr i="1">
                <a:solidFill>
                  <a:srgbClr val="FFFFFF"/>
                </a:solidFill>
              </a:defRPr>
            </a:lvl1pPr>
            <a:lvl2pPr marL="914400" lvl="1" indent="-368300" algn="ctr" rtl="0">
              <a:spcBef>
                <a:spcPts val="1000"/>
              </a:spcBef>
              <a:spcAft>
                <a:spcPts val="0"/>
              </a:spcAft>
              <a:buClr>
                <a:srgbClr val="FFFFFF"/>
              </a:buClr>
              <a:buSzPts val="2200"/>
              <a:buChar char="◦"/>
              <a:defRPr i="1">
                <a:solidFill>
                  <a:srgbClr val="FFFFFF"/>
                </a:solidFill>
              </a:defRPr>
            </a:lvl2pPr>
            <a:lvl3pPr marL="1371600" lvl="2" indent="-368300" algn="ctr" rtl="0">
              <a:spcBef>
                <a:spcPts val="1000"/>
              </a:spcBef>
              <a:spcAft>
                <a:spcPts val="0"/>
              </a:spcAft>
              <a:buClr>
                <a:srgbClr val="FFFFFF"/>
              </a:buClr>
              <a:buSzPts val="2200"/>
              <a:buChar char="◦"/>
              <a:defRPr i="1">
                <a:solidFill>
                  <a:srgbClr val="FFFFFF"/>
                </a:solidFill>
              </a:defRPr>
            </a:lvl3pPr>
            <a:lvl4pPr marL="1828800" lvl="3" indent="-368300" algn="ctr" rtl="0">
              <a:spcBef>
                <a:spcPts val="1000"/>
              </a:spcBef>
              <a:spcAft>
                <a:spcPts val="0"/>
              </a:spcAft>
              <a:buClr>
                <a:srgbClr val="FFFFFF"/>
              </a:buClr>
              <a:buSzPts val="2200"/>
              <a:buChar char="◦"/>
              <a:defRPr i="1">
                <a:solidFill>
                  <a:srgbClr val="FFFFFF"/>
                </a:solidFill>
              </a:defRPr>
            </a:lvl4pPr>
            <a:lvl5pPr marL="2286000" lvl="4" indent="-368300" algn="ctr" rtl="0">
              <a:spcBef>
                <a:spcPts val="1000"/>
              </a:spcBef>
              <a:spcAft>
                <a:spcPts val="0"/>
              </a:spcAft>
              <a:buClr>
                <a:srgbClr val="FFFFFF"/>
              </a:buClr>
              <a:buSzPts val="2200"/>
              <a:buChar char="◦"/>
              <a:defRPr i="1">
                <a:solidFill>
                  <a:srgbClr val="FFFFFF"/>
                </a:solidFill>
              </a:defRPr>
            </a:lvl5pPr>
            <a:lvl6pPr marL="2743200" lvl="5" indent="-368300" algn="ctr" rtl="0">
              <a:spcBef>
                <a:spcPts val="1000"/>
              </a:spcBef>
              <a:spcAft>
                <a:spcPts val="0"/>
              </a:spcAft>
              <a:buClr>
                <a:srgbClr val="FFFFFF"/>
              </a:buClr>
              <a:buSzPts val="2200"/>
              <a:buChar char="◦"/>
              <a:defRPr i="1">
                <a:solidFill>
                  <a:srgbClr val="FFFFFF"/>
                </a:solidFill>
              </a:defRPr>
            </a:lvl6pPr>
            <a:lvl7pPr marL="3200400" lvl="6" indent="-368300" algn="ctr" rtl="0">
              <a:spcBef>
                <a:spcPts val="1000"/>
              </a:spcBef>
              <a:spcAft>
                <a:spcPts val="0"/>
              </a:spcAft>
              <a:buClr>
                <a:srgbClr val="FFFFFF"/>
              </a:buClr>
              <a:buSzPts val="2200"/>
              <a:buChar char="◦"/>
              <a:defRPr i="1">
                <a:solidFill>
                  <a:srgbClr val="FFFFFF"/>
                </a:solidFill>
              </a:defRPr>
            </a:lvl7pPr>
            <a:lvl8pPr marL="3657600" lvl="7" indent="-368300" algn="ctr" rtl="0">
              <a:spcBef>
                <a:spcPts val="1000"/>
              </a:spcBef>
              <a:spcAft>
                <a:spcPts val="0"/>
              </a:spcAft>
              <a:buClr>
                <a:srgbClr val="FFFFFF"/>
              </a:buClr>
              <a:buSzPts val="2200"/>
              <a:buChar char="◦"/>
              <a:defRPr i="1">
                <a:solidFill>
                  <a:srgbClr val="FFFFFF"/>
                </a:solidFill>
              </a:defRPr>
            </a:lvl8pPr>
            <a:lvl9pPr marL="4114800" lvl="8" indent="-368300" algn="ctr">
              <a:spcBef>
                <a:spcPts val="1000"/>
              </a:spcBef>
              <a:spcAft>
                <a:spcPts val="1000"/>
              </a:spcAft>
              <a:buClr>
                <a:srgbClr val="FFFFFF"/>
              </a:buClr>
              <a:buSzPts val="2200"/>
              <a:buChar char="◦"/>
              <a:defRPr i="1">
                <a:solidFill>
                  <a:srgbClr val="FFFFFF"/>
                </a:solidFill>
              </a:defRPr>
            </a:lvl9pPr>
          </a:lstStyle>
          <a:p>
            <a:endParaRPr/>
          </a:p>
        </p:txBody>
      </p:sp>
      <p:sp>
        <p:nvSpPr>
          <p:cNvPr id="19" name="Google Shape;19;p4"/>
          <p:cNvSpPr txBox="1"/>
          <p:nvPr/>
        </p:nvSpPr>
        <p:spPr>
          <a:xfrm>
            <a:off x="3593400" y="1162369"/>
            <a:ext cx="1957200" cy="6537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7200" b="1">
                <a:solidFill>
                  <a:srgbClr val="FFFFFF"/>
                </a:solidFill>
                <a:latin typeface="Montserrat"/>
                <a:ea typeface="Montserrat"/>
                <a:cs typeface="Montserrat"/>
                <a:sym typeface="Montserrat"/>
              </a:rPr>
              <a:t>“</a:t>
            </a:r>
            <a:endParaRPr sz="7200" b="1">
              <a:solidFill>
                <a:srgbClr val="FFFFFF"/>
              </a:solidFill>
              <a:latin typeface="Montserrat"/>
              <a:ea typeface="Montserrat"/>
              <a:cs typeface="Montserrat"/>
              <a:sym typeface="Montserrat"/>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699000" y="911700"/>
            <a:ext cx="2020800" cy="33276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805325"/>
            <a:ext cx="4842600" cy="3548100"/>
          </a:xfrm>
          <a:prstGeom prst="rect">
            <a:avLst/>
          </a:prstGeom>
        </p:spPr>
        <p:txBody>
          <a:bodyPr spcFirstLastPara="1" wrap="square" lIns="0" tIns="0" rIns="0" bIns="0" anchor="ctr" anchorCtr="0"/>
          <a:lstStyle>
            <a:lvl1pPr marL="457200" lvl="0" indent="-368300">
              <a:spcBef>
                <a:spcPts val="600"/>
              </a:spcBef>
              <a:spcAft>
                <a:spcPts val="0"/>
              </a:spcAft>
              <a:buSzPts val="2200"/>
              <a:buChar char="◦"/>
              <a:defRPr/>
            </a:lvl1pPr>
            <a:lvl2pPr marL="914400" lvl="1" indent="-368300">
              <a:spcBef>
                <a:spcPts val="1000"/>
              </a:spcBef>
              <a:spcAft>
                <a:spcPts val="0"/>
              </a:spcAft>
              <a:buSzPts val="2200"/>
              <a:buChar char="◦"/>
              <a:defRPr/>
            </a:lvl2pPr>
            <a:lvl3pPr marL="1371600" lvl="2" indent="-368300">
              <a:spcBef>
                <a:spcPts val="1000"/>
              </a:spcBef>
              <a:spcAft>
                <a:spcPts val="0"/>
              </a:spcAft>
              <a:buSzPts val="2200"/>
              <a:buChar char="◦"/>
              <a:defRPr/>
            </a:lvl3pPr>
            <a:lvl4pPr marL="1828800" lvl="3" indent="-368300">
              <a:spcBef>
                <a:spcPts val="1000"/>
              </a:spcBef>
              <a:spcAft>
                <a:spcPts val="0"/>
              </a:spcAft>
              <a:buSzPts val="2200"/>
              <a:buChar char="◦"/>
              <a:defRPr/>
            </a:lvl4pPr>
            <a:lvl5pPr marL="2286000" lvl="4" indent="-368300">
              <a:spcBef>
                <a:spcPts val="1000"/>
              </a:spcBef>
              <a:spcAft>
                <a:spcPts val="0"/>
              </a:spcAft>
              <a:buSzPts val="2200"/>
              <a:buChar char="◦"/>
              <a:defRPr/>
            </a:lvl5pPr>
            <a:lvl6pPr marL="2743200" lvl="5" indent="-368300">
              <a:spcBef>
                <a:spcPts val="1000"/>
              </a:spcBef>
              <a:spcAft>
                <a:spcPts val="0"/>
              </a:spcAft>
              <a:buSzPts val="2200"/>
              <a:buChar char="◦"/>
              <a:defRPr/>
            </a:lvl6pPr>
            <a:lvl7pPr marL="3200400" lvl="6" indent="-368300">
              <a:spcBef>
                <a:spcPts val="1000"/>
              </a:spcBef>
              <a:spcAft>
                <a:spcPts val="0"/>
              </a:spcAft>
              <a:buSzPts val="2200"/>
              <a:buChar char="◦"/>
              <a:defRPr/>
            </a:lvl7pPr>
            <a:lvl8pPr marL="3657600" lvl="7" indent="-368300">
              <a:spcBef>
                <a:spcPts val="1000"/>
              </a:spcBef>
              <a:spcAft>
                <a:spcPts val="0"/>
              </a:spcAft>
              <a:buSzPts val="2200"/>
              <a:buChar char="◦"/>
              <a:defRPr/>
            </a:lvl8pPr>
            <a:lvl9pPr marL="4114800" lvl="8" indent="-368300">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lstStyle>
            <a:lvl1pPr lvl="0">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1pPr>
            <a:lvl2pPr lvl="1">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2pPr>
            <a:lvl3pPr lvl="2">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3pPr>
            <a:lvl4pPr lvl="3">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4pPr>
            <a:lvl5pPr lvl="4">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5pPr>
            <a:lvl6pPr lvl="5">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6pPr>
            <a:lvl7pPr lvl="6">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7pPr>
            <a:lvl8pPr lvl="7">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8pPr>
            <a:lvl9pPr lvl="8">
              <a:spcBef>
                <a:spcPts val="0"/>
              </a:spcBef>
              <a:spcAft>
                <a:spcPts val="0"/>
              </a:spcAft>
              <a:buClr>
                <a:srgbClr val="FFFFFF"/>
              </a:buClr>
              <a:buSzPts val="2600"/>
              <a:buFont typeface="Montserrat ExtraBold"/>
              <a:buNone/>
              <a:defRPr sz="26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lstStyle>
            <a:lvl1pPr marL="457200" lvl="0" indent="-368300">
              <a:lnSpc>
                <a:spcPct val="115000"/>
              </a:lnSpc>
              <a:spcBef>
                <a:spcPts val="6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rgbClr val="B7B7B7"/>
              </a:buClr>
              <a:buSzPts val="2200"/>
              <a:buFont typeface="Montserrat Light"/>
              <a:buChar char="◦"/>
              <a:defRPr sz="2200">
                <a:solidFill>
                  <a:srgbClr val="666666"/>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rgbClr val="B7B7B7"/>
                </a:solidFill>
                <a:latin typeface="Montserrat Light"/>
                <a:ea typeface="Montserrat Light"/>
                <a:cs typeface="Montserrat Light"/>
                <a:sym typeface="Montserrat Light"/>
              </a:defRPr>
            </a:lvl1pPr>
            <a:lvl2pPr lvl="1" algn="r">
              <a:buNone/>
              <a:defRPr sz="1200">
                <a:solidFill>
                  <a:srgbClr val="B7B7B7"/>
                </a:solidFill>
                <a:latin typeface="Montserrat Light"/>
                <a:ea typeface="Montserrat Light"/>
                <a:cs typeface="Montserrat Light"/>
                <a:sym typeface="Montserrat Light"/>
              </a:defRPr>
            </a:lvl2pPr>
            <a:lvl3pPr lvl="2" algn="r">
              <a:buNone/>
              <a:defRPr sz="1200">
                <a:solidFill>
                  <a:srgbClr val="B7B7B7"/>
                </a:solidFill>
                <a:latin typeface="Montserrat Light"/>
                <a:ea typeface="Montserrat Light"/>
                <a:cs typeface="Montserrat Light"/>
                <a:sym typeface="Montserrat Light"/>
              </a:defRPr>
            </a:lvl3pPr>
            <a:lvl4pPr lvl="3" algn="r">
              <a:buNone/>
              <a:defRPr sz="1200">
                <a:solidFill>
                  <a:srgbClr val="B7B7B7"/>
                </a:solidFill>
                <a:latin typeface="Montserrat Light"/>
                <a:ea typeface="Montserrat Light"/>
                <a:cs typeface="Montserrat Light"/>
                <a:sym typeface="Montserrat Light"/>
              </a:defRPr>
            </a:lvl4pPr>
            <a:lvl5pPr lvl="4" algn="r">
              <a:buNone/>
              <a:defRPr sz="1200">
                <a:solidFill>
                  <a:srgbClr val="B7B7B7"/>
                </a:solidFill>
                <a:latin typeface="Montserrat Light"/>
                <a:ea typeface="Montserrat Light"/>
                <a:cs typeface="Montserrat Light"/>
                <a:sym typeface="Montserrat Light"/>
              </a:defRPr>
            </a:lvl5pPr>
            <a:lvl6pPr lvl="5" algn="r">
              <a:buNone/>
              <a:defRPr sz="1200">
                <a:solidFill>
                  <a:srgbClr val="B7B7B7"/>
                </a:solidFill>
                <a:latin typeface="Montserrat Light"/>
                <a:ea typeface="Montserrat Light"/>
                <a:cs typeface="Montserrat Light"/>
                <a:sym typeface="Montserrat Light"/>
              </a:defRPr>
            </a:lvl6pPr>
            <a:lvl7pPr lvl="6" algn="r">
              <a:buNone/>
              <a:defRPr sz="1200">
                <a:solidFill>
                  <a:srgbClr val="B7B7B7"/>
                </a:solidFill>
                <a:latin typeface="Montserrat Light"/>
                <a:ea typeface="Montserrat Light"/>
                <a:cs typeface="Montserrat Light"/>
                <a:sym typeface="Montserrat Light"/>
              </a:defRPr>
            </a:lvl7pPr>
            <a:lvl8pPr lvl="7" algn="r">
              <a:buNone/>
              <a:defRPr sz="1200">
                <a:solidFill>
                  <a:srgbClr val="B7B7B7"/>
                </a:solidFill>
                <a:latin typeface="Montserrat Light"/>
                <a:ea typeface="Montserrat Light"/>
                <a:cs typeface="Montserrat Light"/>
                <a:sym typeface="Montserrat Light"/>
              </a:defRPr>
            </a:lvl8pPr>
            <a:lvl9pPr lvl="8" algn="r">
              <a:buNone/>
              <a:defRPr sz="1200">
                <a:solidFill>
                  <a:srgbClr val="B7B7B7"/>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059912" y="1223200"/>
            <a:ext cx="5034224" cy="26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EASY MONITOR</a:t>
            </a:r>
            <a:br>
              <a:rPr lang="en" dirty="0"/>
            </a:br>
            <a:r>
              <a:rPr lang="en" sz="1400" dirty="0"/>
              <a:t>Monitors your progress</a:t>
            </a:r>
            <a:br>
              <a:rPr lang="en" sz="1400" dirty="0"/>
            </a:br>
            <a:br>
              <a:rPr lang="en" sz="1400" dirty="0"/>
            </a:br>
            <a:br>
              <a:rPr lang="en" sz="1400" dirty="0"/>
            </a:br>
            <a:br>
              <a:rPr lang="en-IN" sz="1400" dirty="0"/>
            </a:br>
            <a:r>
              <a:rPr lang="en-IN" sz="1400" dirty="0"/>
              <a:t>  Team: LoremIpsum3.0</a:t>
            </a:r>
            <a:br>
              <a:rPr lang="en-IN" sz="1400" dirty="0"/>
            </a:br>
            <a:r>
              <a:rPr lang="en-IN" sz="1400" dirty="0"/>
              <a:t>Team Members:</a:t>
            </a:r>
            <a:br>
              <a:rPr lang="en-IN" sz="1400" dirty="0"/>
            </a:br>
            <a:r>
              <a:rPr lang="en-IN" sz="1400" dirty="0"/>
              <a:t>Aman Bharti</a:t>
            </a:r>
            <a:br>
              <a:rPr lang="en-IN" sz="1400" dirty="0"/>
            </a:br>
            <a:r>
              <a:rPr lang="en-IN" sz="1400" dirty="0"/>
              <a:t>Apurva Parashar</a:t>
            </a:r>
            <a:br>
              <a:rPr lang="en-IN" sz="1400" dirty="0"/>
            </a:br>
            <a:r>
              <a:rPr lang="en-IN" sz="1400" dirty="0"/>
              <a:t>Krishnam Srivastava</a:t>
            </a:r>
            <a:br>
              <a:rPr lang="en-IN" sz="1400" dirty="0"/>
            </a:br>
            <a:r>
              <a:rPr lang="en-IN" sz="1400" dirty="0"/>
              <a:t>Sakshi Sinha</a:t>
            </a:r>
            <a:endParaRPr sz="1400" dirty="0"/>
          </a:p>
        </p:txBody>
      </p:sp>
      <p:pic>
        <p:nvPicPr>
          <p:cNvPr id="4" name="Picture 3">
            <a:extLst>
              <a:ext uri="{FF2B5EF4-FFF2-40B4-BE49-F238E27FC236}">
                <a16:creationId xmlns:a16="http://schemas.microsoft.com/office/drawing/2014/main" id="{2B9AA8E4-ED88-4CE6-AC2C-B4932DAEE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463" y="17397"/>
            <a:ext cx="1392537" cy="1388911"/>
          </a:xfrm>
          <a:prstGeom prst="rect">
            <a:avLst/>
          </a:prstGeom>
        </p:spPr>
      </p:pic>
      <p:pic>
        <p:nvPicPr>
          <p:cNvPr id="5" name="Picture 4">
            <a:extLst>
              <a:ext uri="{FF2B5EF4-FFF2-40B4-BE49-F238E27FC236}">
                <a16:creationId xmlns:a16="http://schemas.microsoft.com/office/drawing/2014/main" id="{BF156790-ECD5-48F1-A8E0-100461864E85}"/>
              </a:ext>
            </a:extLst>
          </p:cNvPr>
          <p:cNvPicPr>
            <a:picLocks noChangeAspect="1"/>
          </p:cNvPicPr>
          <p:nvPr/>
        </p:nvPicPr>
        <p:blipFill>
          <a:blip r:embed="rId4"/>
          <a:stretch>
            <a:fillRect/>
          </a:stretch>
        </p:blipFill>
        <p:spPr>
          <a:xfrm>
            <a:off x="43249" y="17397"/>
            <a:ext cx="1643448" cy="13368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FD0-FF16-48AF-9128-8B21EEFF7304}"/>
              </a:ext>
            </a:extLst>
          </p:cNvPr>
          <p:cNvSpPr>
            <a:spLocks noGrp="1"/>
          </p:cNvSpPr>
          <p:nvPr>
            <p:ph type="title"/>
          </p:nvPr>
        </p:nvSpPr>
        <p:spPr>
          <a:xfrm>
            <a:off x="699000" y="911700"/>
            <a:ext cx="2309870" cy="3327600"/>
          </a:xfrm>
        </p:spPr>
        <p:txBody>
          <a:bodyPr/>
          <a:lstStyle/>
          <a:p>
            <a:r>
              <a:rPr lang="en-IN" dirty="0"/>
              <a:t>Download assignments submitted by students</a:t>
            </a:r>
          </a:p>
        </p:txBody>
      </p:sp>
      <p:sp>
        <p:nvSpPr>
          <p:cNvPr id="3" name="Text Placeholder 2">
            <a:extLst>
              <a:ext uri="{FF2B5EF4-FFF2-40B4-BE49-F238E27FC236}">
                <a16:creationId xmlns:a16="http://schemas.microsoft.com/office/drawing/2014/main" id="{C1A9D0C4-CA9B-459C-BCB4-8A5FD2F61D82}"/>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4A44AB98-1889-4314-9A40-1274D5D2AB29}"/>
              </a:ext>
            </a:extLst>
          </p:cNvPr>
          <p:cNvSpPr>
            <a:spLocks noGrp="1"/>
          </p:cNvSpPr>
          <p:nvPr>
            <p:ph type="body" idx="2"/>
          </p:nvPr>
        </p:nvSpPr>
        <p:spPr/>
        <p:txBody>
          <a:bodyPr/>
          <a:lstStyle/>
          <a:p>
            <a:endParaRPr lang="en-IN" dirty="0"/>
          </a:p>
        </p:txBody>
      </p:sp>
      <p:sp>
        <p:nvSpPr>
          <p:cNvPr id="5" name="Slide Number Placeholder 4">
            <a:extLst>
              <a:ext uri="{FF2B5EF4-FFF2-40B4-BE49-F238E27FC236}">
                <a16:creationId xmlns:a16="http://schemas.microsoft.com/office/drawing/2014/main" id="{728033DC-1B75-43B5-8964-DF0B4A51F3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7" name="Picture 6">
            <a:extLst>
              <a:ext uri="{FF2B5EF4-FFF2-40B4-BE49-F238E27FC236}">
                <a16:creationId xmlns:a16="http://schemas.microsoft.com/office/drawing/2014/main" id="{A9392E92-A086-4CA3-817F-B524304EC4A9}"/>
              </a:ext>
            </a:extLst>
          </p:cNvPr>
          <p:cNvPicPr>
            <a:picLocks noChangeAspect="1"/>
          </p:cNvPicPr>
          <p:nvPr/>
        </p:nvPicPr>
        <p:blipFill>
          <a:blip r:embed="rId2"/>
          <a:stretch>
            <a:fillRect/>
          </a:stretch>
        </p:blipFill>
        <p:spPr>
          <a:xfrm>
            <a:off x="3435178" y="142876"/>
            <a:ext cx="4139514" cy="2365546"/>
          </a:xfrm>
          <a:prstGeom prst="rect">
            <a:avLst/>
          </a:prstGeom>
        </p:spPr>
      </p:pic>
      <p:pic>
        <p:nvPicPr>
          <p:cNvPr id="9" name="Picture 8">
            <a:extLst>
              <a:ext uri="{FF2B5EF4-FFF2-40B4-BE49-F238E27FC236}">
                <a16:creationId xmlns:a16="http://schemas.microsoft.com/office/drawing/2014/main" id="{E22A06EE-B5B4-4B6D-81E5-B5C6CB18D63A}"/>
              </a:ext>
            </a:extLst>
          </p:cNvPr>
          <p:cNvPicPr>
            <a:picLocks noChangeAspect="1"/>
          </p:cNvPicPr>
          <p:nvPr/>
        </p:nvPicPr>
        <p:blipFill>
          <a:blip r:embed="rId3"/>
          <a:stretch>
            <a:fillRect/>
          </a:stretch>
        </p:blipFill>
        <p:spPr>
          <a:xfrm>
            <a:off x="3435178" y="2508422"/>
            <a:ext cx="5496080" cy="2615771"/>
          </a:xfrm>
          <a:prstGeom prst="rect">
            <a:avLst/>
          </a:prstGeom>
        </p:spPr>
      </p:pic>
    </p:spTree>
    <p:extLst>
      <p:ext uri="{BB962C8B-B14F-4D97-AF65-F5344CB8AC3E}">
        <p14:creationId xmlns:p14="http://schemas.microsoft.com/office/powerpoint/2010/main" val="297580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8700"/>
            </a:gs>
            <a:gs pos="100000">
              <a:srgbClr val="FFD900"/>
            </a:gs>
          </a:gsLst>
          <a:lin ang="5400012" scaled="0"/>
        </a:gra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body" idx="1"/>
          </p:nvPr>
        </p:nvSpPr>
        <p:spPr>
          <a:xfrm>
            <a:off x="2370425" y="1780800"/>
            <a:ext cx="4403100" cy="1944300"/>
          </a:xfrm>
          <a:prstGeom prst="rect">
            <a:avLst/>
          </a:prstGeom>
        </p:spPr>
        <p:txBody>
          <a:bodyPr spcFirstLastPara="1" wrap="square" lIns="0" tIns="0" rIns="0" bIns="0" anchor="t" anchorCtr="0">
            <a:noAutofit/>
          </a:bodyPr>
          <a:lstStyle/>
          <a:p>
            <a:pPr marL="0" lvl="0" indent="0" algn="ctr" rtl="0">
              <a:spcBef>
                <a:spcPts val="600"/>
              </a:spcBef>
              <a:spcAft>
                <a:spcPts val="1000"/>
              </a:spcAft>
              <a:buNone/>
            </a:pPr>
            <a:endParaRPr lang="en" sz="3600" b="1" dirty="0">
              <a:latin typeface="Modern No. 20" panose="02070704070505020303" pitchFamily="18" charset="0"/>
            </a:endParaRPr>
          </a:p>
          <a:p>
            <a:pPr marL="0" lvl="0" indent="0" algn="ctr" rtl="0">
              <a:spcBef>
                <a:spcPts val="600"/>
              </a:spcBef>
              <a:spcAft>
                <a:spcPts val="1000"/>
              </a:spcAft>
              <a:buNone/>
            </a:pPr>
            <a:r>
              <a:rPr lang="en" sz="3600" b="1" dirty="0">
                <a:latin typeface="Modern No. 20" panose="02070704070505020303" pitchFamily="18" charset="0"/>
              </a:rPr>
              <a:t>Thank You </a:t>
            </a:r>
            <a:r>
              <a:rPr lang="en" sz="3600" b="1" dirty="0">
                <a:latin typeface="Modern No. 20" panose="02070704070505020303" pitchFamily="18" charset="0"/>
                <a:sym typeface="Wingdings" panose="05000000000000000000" pitchFamily="2" charset="2"/>
              </a:rPr>
              <a:t></a:t>
            </a:r>
            <a:endParaRPr sz="3600" b="1" dirty="0">
              <a:latin typeface="Modern No. 20" panose="02070704070505020303" pitchFamily="18" charset="0"/>
            </a:endParaRPr>
          </a:p>
        </p:txBody>
      </p:sp>
      <p:sp>
        <p:nvSpPr>
          <p:cNvPr id="91" name="Google Shape;91;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9244482" y="3252601"/>
            <a:ext cx="924449" cy="4571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IN" sz="4800" dirty="0" err="1"/>
              <a:t>rs</a:t>
            </a:r>
            <a:endParaRPr sz="4800" dirty="0"/>
          </a:p>
        </p:txBody>
      </p:sp>
      <p:sp>
        <p:nvSpPr>
          <p:cNvPr id="104" name="Google Shape;104;p19"/>
          <p:cNvSpPr txBox="1">
            <a:spLocks noGrp="1"/>
          </p:cNvSpPr>
          <p:nvPr>
            <p:ph type="subTitle" idx="4294967295"/>
          </p:nvPr>
        </p:nvSpPr>
        <p:spPr>
          <a:xfrm>
            <a:off x="1034981" y="592854"/>
            <a:ext cx="6679688" cy="3561631"/>
          </a:xfrm>
          <a:prstGeom prst="rect">
            <a:avLst/>
          </a:prstGeom>
        </p:spPr>
        <p:txBody>
          <a:bodyPr spcFirstLastPara="1" wrap="square" lIns="0" tIns="0" rIns="0" bIns="0" anchor="ctr" anchorCtr="0">
            <a:noAutofit/>
          </a:bodyPr>
          <a:lstStyle/>
          <a:p>
            <a:pPr marL="0" indent="0">
              <a:buNone/>
            </a:pPr>
            <a:r>
              <a:rPr lang="en-US" sz="1800" b="1" dirty="0">
                <a:solidFill>
                  <a:schemeClr val="bg1"/>
                </a:solidFill>
              </a:rPr>
              <a:t>		Problem Statement</a:t>
            </a:r>
          </a:p>
          <a:p>
            <a:pPr marL="0" indent="0">
              <a:buNone/>
            </a:pPr>
            <a:endParaRPr lang="en-US" sz="800" b="1" dirty="0">
              <a:solidFill>
                <a:schemeClr val="bg1"/>
              </a:solidFill>
            </a:endParaRPr>
          </a:p>
          <a:p>
            <a:pPr marL="285750" indent="-285750">
              <a:buFont typeface="Wingdings" panose="05000000000000000000" pitchFamily="2" charset="2"/>
              <a:buChar char="Ø"/>
            </a:pPr>
            <a:r>
              <a:rPr lang="en-US" sz="1100" b="1" dirty="0">
                <a:solidFill>
                  <a:schemeClr val="bg1">
                    <a:lumMod val="95000"/>
                  </a:schemeClr>
                </a:solidFill>
              </a:rPr>
              <a:t>Nowadays everything is pushed online due to ongoing pandemic including education. All schools and colleges are conducting their classes as well as examinations online. Since, examinations are being held online, there is no one to monitor the students in their semester or term examinations. They copy stuffs from internet and exchange their answers online very easily. The professors on the other hand got a problem to grade the students since all the students write the answers correctly. They then put some random grades based on figures, handwritings and other irrelevant stuffs. As a result, there is a possibility that students who copied from others might get better grade than the student who actually wrote it all by himself. So, we build a web application that acts as a communication system between the students and professors through which he can detect plagiarism. It will instantly show if students has copied things from internet.  It also shows forged clustering that is clusters of students who copied from another.</a:t>
            </a:r>
          </a:p>
          <a:p>
            <a:pPr marL="0" lvl="0" indent="0" algn="ctr" rtl="0">
              <a:spcBef>
                <a:spcPts val="600"/>
              </a:spcBef>
              <a:spcAft>
                <a:spcPts val="1000"/>
              </a:spcAft>
              <a:buNone/>
            </a:pPr>
            <a:endParaRPr lang="en-IN" sz="800" dirty="0">
              <a:solidFill>
                <a:srgbClr val="FFFFFF"/>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9244482" y="3252601"/>
            <a:ext cx="924449" cy="4571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4800" dirty="0"/>
          </a:p>
        </p:txBody>
      </p:sp>
      <p:sp>
        <p:nvSpPr>
          <p:cNvPr id="104" name="Google Shape;104;p19"/>
          <p:cNvSpPr txBox="1">
            <a:spLocks noGrp="1"/>
          </p:cNvSpPr>
          <p:nvPr>
            <p:ph type="subTitle" idx="4294967295"/>
          </p:nvPr>
        </p:nvSpPr>
        <p:spPr>
          <a:xfrm>
            <a:off x="1034981" y="592854"/>
            <a:ext cx="6679688" cy="3561631"/>
          </a:xfrm>
          <a:prstGeom prst="rect">
            <a:avLst/>
          </a:prstGeom>
        </p:spPr>
        <p:txBody>
          <a:bodyPr spcFirstLastPara="1" wrap="square" lIns="0" tIns="0" rIns="0" bIns="0" anchor="ctr" anchorCtr="0">
            <a:noAutofit/>
          </a:bodyPr>
          <a:lstStyle/>
          <a:p>
            <a:pPr marL="0" indent="0">
              <a:buNone/>
            </a:pPr>
            <a:r>
              <a:rPr lang="en-US" sz="1800" b="1" dirty="0">
                <a:solidFill>
                  <a:schemeClr val="bg1"/>
                </a:solidFill>
              </a:rPr>
              <a:t>	                             Idea</a:t>
            </a:r>
          </a:p>
          <a:p>
            <a:pPr marL="0" indent="0">
              <a:buNone/>
            </a:pPr>
            <a:endParaRPr lang="en-US" sz="800" b="1" dirty="0">
              <a:solidFill>
                <a:schemeClr val="bg1"/>
              </a:solidFill>
            </a:endParaRPr>
          </a:p>
          <a:p>
            <a:pPr marL="0" indent="0">
              <a:buNone/>
            </a:pPr>
            <a:r>
              <a:rPr lang="en-US" sz="1100" b="1" dirty="0">
                <a:solidFill>
                  <a:schemeClr val="tx1"/>
                </a:solidFill>
              </a:rPr>
              <a:t>We have made a communication system between students and professors to keep them focused and organized during this ongoing pandemic. It can be used in conducting online written examinations. Following are the features of our project:</a:t>
            </a:r>
          </a:p>
          <a:p>
            <a:pPr marL="285750" indent="-285750">
              <a:buFont typeface="Wingdings" panose="05000000000000000000" pitchFamily="2" charset="2"/>
              <a:buChar char="Ø"/>
            </a:pPr>
            <a:r>
              <a:rPr lang="en-US" sz="1100" b="1" dirty="0">
                <a:solidFill>
                  <a:schemeClr val="tx1"/>
                </a:solidFill>
              </a:rPr>
              <a:t>Plagiarism detection</a:t>
            </a:r>
          </a:p>
          <a:p>
            <a:pPr marL="285750" indent="-285750">
              <a:buFont typeface="Wingdings" panose="05000000000000000000" pitchFamily="2" charset="2"/>
              <a:buChar char="Ø"/>
            </a:pPr>
            <a:r>
              <a:rPr lang="en-US" sz="1100" b="1" dirty="0">
                <a:solidFill>
                  <a:schemeClr val="tx1"/>
                </a:solidFill>
              </a:rPr>
              <a:t>Tasks can be assigned to students by professors and former’s submission can be viewed.</a:t>
            </a:r>
          </a:p>
          <a:p>
            <a:pPr marL="285750" indent="-285750">
              <a:buFont typeface="Wingdings" panose="05000000000000000000" pitchFamily="2" charset="2"/>
              <a:buChar char="Ø"/>
            </a:pPr>
            <a:r>
              <a:rPr lang="en-US" sz="1100" b="1" dirty="0">
                <a:solidFill>
                  <a:schemeClr val="tx1"/>
                </a:solidFill>
              </a:rPr>
              <a:t>Tracks subject-wise marks and previously submitted assignments.</a:t>
            </a:r>
          </a:p>
          <a:p>
            <a:pPr marL="285750" indent="-285750">
              <a:buFont typeface="Wingdings" panose="05000000000000000000" pitchFamily="2" charset="2"/>
              <a:buChar char="Ø"/>
            </a:pPr>
            <a:r>
              <a:rPr lang="en-US" sz="1100" b="1" dirty="0">
                <a:solidFill>
                  <a:schemeClr val="tx1"/>
                </a:solidFill>
              </a:rPr>
              <a:t>Separate portals and dashboards for students and professors.</a:t>
            </a:r>
          </a:p>
          <a:p>
            <a:pPr marL="285750" indent="-285750">
              <a:buFont typeface="Wingdings" panose="05000000000000000000" pitchFamily="2" charset="2"/>
              <a:buChar char="Ø"/>
            </a:pPr>
            <a:endParaRPr lang="en-IN" sz="800" dirty="0">
              <a:solidFill>
                <a:srgbClr val="FFFFFF"/>
              </a:solidFill>
            </a:endParaRPr>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229965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Separate portals for students and professors</a:t>
            </a:r>
          </a:p>
        </p:txBody>
      </p:sp>
      <p:sp>
        <p:nvSpPr>
          <p:cNvPr id="3" name="Text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6" name="Picture 5">
            <a:extLst>
              <a:ext uri="{FF2B5EF4-FFF2-40B4-BE49-F238E27FC236}">
                <a16:creationId xmlns:a16="http://schemas.microsoft.com/office/drawing/2014/main" id="{4AA8CF6F-9D9F-4A24-A274-68BECAFB7AA8}"/>
              </a:ext>
            </a:extLst>
          </p:cNvPr>
          <p:cNvPicPr>
            <a:picLocks noChangeAspect="1"/>
          </p:cNvPicPr>
          <p:nvPr/>
        </p:nvPicPr>
        <p:blipFill>
          <a:blip r:embed="rId2"/>
          <a:stretch>
            <a:fillRect/>
          </a:stretch>
        </p:blipFill>
        <p:spPr>
          <a:xfrm>
            <a:off x="3071490" y="437694"/>
            <a:ext cx="3240675" cy="3667602"/>
          </a:xfrm>
          <a:prstGeom prst="rect">
            <a:avLst/>
          </a:prstGeom>
        </p:spPr>
      </p:pic>
      <p:pic>
        <p:nvPicPr>
          <p:cNvPr id="9" name="Picture 8">
            <a:extLst>
              <a:ext uri="{FF2B5EF4-FFF2-40B4-BE49-F238E27FC236}">
                <a16:creationId xmlns:a16="http://schemas.microsoft.com/office/drawing/2014/main" id="{6796435C-32E8-4952-B353-65FE017B1745}"/>
              </a:ext>
            </a:extLst>
          </p:cNvPr>
          <p:cNvPicPr>
            <a:picLocks noChangeAspect="1"/>
          </p:cNvPicPr>
          <p:nvPr/>
        </p:nvPicPr>
        <p:blipFill>
          <a:blip r:embed="rId3"/>
          <a:stretch>
            <a:fillRect/>
          </a:stretch>
        </p:blipFill>
        <p:spPr>
          <a:xfrm>
            <a:off x="6312165" y="426112"/>
            <a:ext cx="2590877" cy="3667601"/>
          </a:xfrm>
          <a:prstGeom prst="rect">
            <a:avLst/>
          </a:prstGeom>
        </p:spPr>
      </p:pic>
    </p:spTree>
    <p:extLst>
      <p:ext uri="{BB962C8B-B14F-4D97-AF65-F5344CB8AC3E}">
        <p14:creationId xmlns:p14="http://schemas.microsoft.com/office/powerpoint/2010/main" val="148150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Student’s Dashboard</a:t>
            </a:r>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10" name="Picture 9">
            <a:extLst>
              <a:ext uri="{FF2B5EF4-FFF2-40B4-BE49-F238E27FC236}">
                <a16:creationId xmlns:a16="http://schemas.microsoft.com/office/drawing/2014/main" id="{6DF7E4A7-C886-4A68-91C8-EE65C4FA5FDB}"/>
              </a:ext>
            </a:extLst>
          </p:cNvPr>
          <p:cNvPicPr>
            <a:picLocks noChangeAspect="1"/>
          </p:cNvPicPr>
          <p:nvPr/>
        </p:nvPicPr>
        <p:blipFill>
          <a:blip r:embed="rId2"/>
          <a:stretch>
            <a:fillRect/>
          </a:stretch>
        </p:blipFill>
        <p:spPr>
          <a:xfrm>
            <a:off x="3070654" y="1"/>
            <a:ext cx="4154929" cy="2872946"/>
          </a:xfrm>
          <a:prstGeom prst="rect">
            <a:avLst/>
          </a:prstGeom>
        </p:spPr>
      </p:pic>
      <p:pic>
        <p:nvPicPr>
          <p:cNvPr id="12" name="Picture 11">
            <a:extLst>
              <a:ext uri="{FF2B5EF4-FFF2-40B4-BE49-F238E27FC236}">
                <a16:creationId xmlns:a16="http://schemas.microsoft.com/office/drawing/2014/main" id="{E98E42E2-E077-439E-A4F2-F6FC705F82CC}"/>
              </a:ext>
            </a:extLst>
          </p:cNvPr>
          <p:cNvPicPr>
            <a:picLocks noChangeAspect="1"/>
          </p:cNvPicPr>
          <p:nvPr/>
        </p:nvPicPr>
        <p:blipFill>
          <a:blip r:embed="rId3"/>
          <a:stretch>
            <a:fillRect/>
          </a:stretch>
        </p:blipFill>
        <p:spPr>
          <a:xfrm>
            <a:off x="4843849" y="2872947"/>
            <a:ext cx="4609305" cy="2630314"/>
          </a:xfrm>
          <a:prstGeom prst="rect">
            <a:avLst/>
          </a:prstGeom>
        </p:spPr>
      </p:pic>
    </p:spTree>
    <p:extLst>
      <p:ext uri="{BB962C8B-B14F-4D97-AF65-F5344CB8AC3E}">
        <p14:creationId xmlns:p14="http://schemas.microsoft.com/office/powerpoint/2010/main" val="180645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8999" y="911700"/>
            <a:ext cx="2390189"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Upload assignment and  download previously submitted  ones</a:t>
            </a:r>
            <a:endParaRPr dirty="0"/>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 Placeholder 1"/>
          <p:cNvSpPr>
            <a:spLocks noGrp="1"/>
          </p:cNvSpPr>
          <p:nvPr>
            <p:ph type="body" idx="1"/>
          </p:nvPr>
        </p:nvSpPr>
        <p:spPr/>
        <p:txBody>
          <a:bodyPr/>
          <a:lstStyle/>
          <a:p>
            <a:endParaRPr lang="en-IN" dirty="0"/>
          </a:p>
        </p:txBody>
      </p:sp>
      <p:sp>
        <p:nvSpPr>
          <p:cNvPr id="3" name="Text Placeholder 2"/>
          <p:cNvSpPr>
            <a:spLocks noGrp="1"/>
          </p:cNvSpPr>
          <p:nvPr>
            <p:ph type="body" idx="2"/>
          </p:nvPr>
        </p:nvSpPr>
        <p:spPr/>
        <p:txBody>
          <a:bodyPr/>
          <a:lstStyle/>
          <a:p>
            <a:endParaRPr lang="en-IN"/>
          </a:p>
        </p:txBody>
      </p:sp>
      <p:pic>
        <p:nvPicPr>
          <p:cNvPr id="9" name="Picture 8">
            <a:extLst>
              <a:ext uri="{FF2B5EF4-FFF2-40B4-BE49-F238E27FC236}">
                <a16:creationId xmlns:a16="http://schemas.microsoft.com/office/drawing/2014/main" id="{C9CFC193-6F44-4D5F-A13E-C5718B4B983B}"/>
              </a:ext>
            </a:extLst>
          </p:cNvPr>
          <p:cNvPicPr>
            <a:picLocks noChangeAspect="1"/>
          </p:cNvPicPr>
          <p:nvPr/>
        </p:nvPicPr>
        <p:blipFill>
          <a:blip r:embed="rId3"/>
          <a:stretch>
            <a:fillRect/>
          </a:stretch>
        </p:blipFill>
        <p:spPr>
          <a:xfrm>
            <a:off x="3015050" y="309474"/>
            <a:ext cx="6184556" cy="51026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000" y="911699"/>
            <a:ext cx="2104490" cy="3434225"/>
          </a:xfrm>
        </p:spPr>
        <p:txBody>
          <a:bodyPr/>
          <a:lstStyle/>
          <a:p>
            <a:r>
              <a:rPr lang="en-IN" dirty="0"/>
              <a:t>Professor’s Dashboard</a:t>
            </a:r>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9" name="Picture 8">
            <a:extLst>
              <a:ext uri="{FF2B5EF4-FFF2-40B4-BE49-F238E27FC236}">
                <a16:creationId xmlns:a16="http://schemas.microsoft.com/office/drawing/2014/main" id="{5B4D0B99-E286-40C1-BF32-87C51DED1E1D}"/>
              </a:ext>
            </a:extLst>
          </p:cNvPr>
          <p:cNvPicPr>
            <a:picLocks noChangeAspect="1"/>
          </p:cNvPicPr>
          <p:nvPr/>
        </p:nvPicPr>
        <p:blipFill>
          <a:blip r:embed="rId2"/>
          <a:stretch>
            <a:fillRect/>
          </a:stretch>
        </p:blipFill>
        <p:spPr>
          <a:xfrm>
            <a:off x="3015048" y="253313"/>
            <a:ext cx="6128951" cy="4769709"/>
          </a:xfrm>
          <a:prstGeom prst="rect">
            <a:avLst/>
          </a:prstGeom>
        </p:spPr>
      </p:pic>
    </p:spTree>
    <p:extLst>
      <p:ext uri="{BB962C8B-B14F-4D97-AF65-F5344CB8AC3E}">
        <p14:creationId xmlns:p14="http://schemas.microsoft.com/office/powerpoint/2010/main" val="122579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000" y="974690"/>
            <a:ext cx="2020800" cy="3264610"/>
          </a:xfrm>
        </p:spPr>
        <p:txBody>
          <a:bodyPr/>
          <a:lstStyle/>
          <a:p>
            <a:r>
              <a:rPr lang="en-IN" dirty="0"/>
              <a:t>View Student’s details</a:t>
            </a:r>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10" name="Picture 9">
            <a:extLst>
              <a:ext uri="{FF2B5EF4-FFF2-40B4-BE49-F238E27FC236}">
                <a16:creationId xmlns:a16="http://schemas.microsoft.com/office/drawing/2014/main" id="{86493C51-3855-4986-8429-D94972388AE2}"/>
              </a:ext>
            </a:extLst>
          </p:cNvPr>
          <p:cNvPicPr>
            <a:picLocks noChangeAspect="1"/>
          </p:cNvPicPr>
          <p:nvPr/>
        </p:nvPicPr>
        <p:blipFill>
          <a:blip r:embed="rId2"/>
          <a:stretch>
            <a:fillRect/>
          </a:stretch>
        </p:blipFill>
        <p:spPr>
          <a:xfrm>
            <a:off x="3061799" y="114903"/>
            <a:ext cx="3501595" cy="2386410"/>
          </a:xfrm>
          <a:prstGeom prst="rect">
            <a:avLst/>
          </a:prstGeom>
        </p:spPr>
      </p:pic>
      <p:pic>
        <p:nvPicPr>
          <p:cNvPr id="12" name="Picture 11">
            <a:extLst>
              <a:ext uri="{FF2B5EF4-FFF2-40B4-BE49-F238E27FC236}">
                <a16:creationId xmlns:a16="http://schemas.microsoft.com/office/drawing/2014/main" id="{62966CEF-93AD-4FC5-A16A-EDFE98469FA8}"/>
              </a:ext>
            </a:extLst>
          </p:cNvPr>
          <p:cNvPicPr>
            <a:picLocks noChangeAspect="1"/>
          </p:cNvPicPr>
          <p:nvPr/>
        </p:nvPicPr>
        <p:blipFill>
          <a:blip r:embed="rId3"/>
          <a:stretch>
            <a:fillRect/>
          </a:stretch>
        </p:blipFill>
        <p:spPr>
          <a:xfrm>
            <a:off x="3061799" y="2458064"/>
            <a:ext cx="5247786" cy="3127037"/>
          </a:xfrm>
          <a:prstGeom prst="rect">
            <a:avLst/>
          </a:prstGeom>
        </p:spPr>
      </p:pic>
    </p:spTree>
    <p:extLst>
      <p:ext uri="{BB962C8B-B14F-4D97-AF65-F5344CB8AC3E}">
        <p14:creationId xmlns:p14="http://schemas.microsoft.com/office/powerpoint/2010/main" val="371207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Assign</a:t>
            </a:r>
            <a:br>
              <a:rPr lang="en-IN" dirty="0"/>
            </a:br>
            <a:r>
              <a:rPr lang="en-IN" dirty="0"/>
              <a:t>tasks for students</a:t>
            </a:r>
          </a:p>
        </p:txBody>
      </p:sp>
      <p:sp>
        <p:nvSpPr>
          <p:cNvPr id="3" name="Text Placeholder 2"/>
          <p:cNvSpPr>
            <a:spLocks noGrp="1"/>
          </p:cNvSpPr>
          <p:nvPr>
            <p:ph type="body" idx="1"/>
          </p:nvPr>
        </p:nvSpPr>
        <p:spPr/>
        <p:txBody>
          <a:bodyPr/>
          <a:lstStyle/>
          <a:p>
            <a:endParaRPr lang="en-IN" dirty="0"/>
          </a:p>
        </p:txBody>
      </p:sp>
      <p:sp>
        <p:nvSpPr>
          <p:cNvPr id="4" name="Text Placeholder 3"/>
          <p:cNvSpPr>
            <a:spLocks noGrp="1"/>
          </p:cNvSpPr>
          <p:nvPr>
            <p:ph type="body" idx="2"/>
          </p:nvPr>
        </p:nvSpPr>
        <p:spPr/>
        <p:txBody>
          <a:bodyPr/>
          <a:lstStyle/>
          <a:p>
            <a:endParaRPr lang="en-IN"/>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2" name="Picture 11">
            <a:extLst>
              <a:ext uri="{FF2B5EF4-FFF2-40B4-BE49-F238E27FC236}">
                <a16:creationId xmlns:a16="http://schemas.microsoft.com/office/drawing/2014/main" id="{09E3C445-7B4C-4735-9460-93C36E64467B}"/>
              </a:ext>
            </a:extLst>
          </p:cNvPr>
          <p:cNvPicPr>
            <a:picLocks noChangeAspect="1"/>
          </p:cNvPicPr>
          <p:nvPr/>
        </p:nvPicPr>
        <p:blipFill>
          <a:blip r:embed="rId2"/>
          <a:stretch>
            <a:fillRect/>
          </a:stretch>
        </p:blipFill>
        <p:spPr>
          <a:xfrm>
            <a:off x="3058297" y="328612"/>
            <a:ext cx="6085703" cy="4486275"/>
          </a:xfrm>
          <a:prstGeom prst="rect">
            <a:avLst/>
          </a:prstGeom>
        </p:spPr>
      </p:pic>
    </p:spTree>
    <p:extLst>
      <p:ext uri="{BB962C8B-B14F-4D97-AF65-F5344CB8AC3E}">
        <p14:creationId xmlns:p14="http://schemas.microsoft.com/office/powerpoint/2010/main" val="1943173382"/>
      </p:ext>
    </p:extLst>
  </p:cSld>
  <p:clrMapOvr>
    <a:masterClrMapping/>
  </p:clrMapOvr>
</p:sld>
</file>

<file path=ppt/theme/theme1.xml><?xml version="1.0" encoding="utf-8"?>
<a:theme xmlns:a="http://schemas.openxmlformats.org/drawingml/2006/main" name="Juli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2069</TotalTime>
  <Words>335</Words>
  <Application>Microsoft Office PowerPoint</Application>
  <PresentationFormat>On-screen Show (16:9)</PresentationFormat>
  <Paragraphs>31</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Wingdings</vt:lpstr>
      <vt:lpstr>Arial</vt:lpstr>
      <vt:lpstr>Montserrat</vt:lpstr>
      <vt:lpstr>Montserrat ExtraBold</vt:lpstr>
      <vt:lpstr>Modern No. 20</vt:lpstr>
      <vt:lpstr>Montserrat Light</vt:lpstr>
      <vt:lpstr>Juliet template</vt:lpstr>
      <vt:lpstr>EASY MONITOR Monitors your progress      Team: LoremIpsum3.0 Team Members: Aman Bharti Apurva Parashar Krishnam Srivastava Sakshi Sinha</vt:lpstr>
      <vt:lpstr>rs</vt:lpstr>
      <vt:lpstr>PowerPoint Presentation</vt:lpstr>
      <vt:lpstr>Separate portals for students and professors</vt:lpstr>
      <vt:lpstr>Student’s Dashboard</vt:lpstr>
      <vt:lpstr>Upload assignment and  download previously submitted  ones</vt:lpstr>
      <vt:lpstr>Professor’s Dashboard</vt:lpstr>
      <vt:lpstr>View Student’s details</vt:lpstr>
      <vt:lpstr>Assign tasks for students</vt:lpstr>
      <vt:lpstr>Download assignments submitted by students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A A N G Mobile Application For New Age Governance</dc:title>
  <dc:creator>Shikhar Srivastava</dc:creator>
  <cp:lastModifiedBy>Sakshi Sinha</cp:lastModifiedBy>
  <cp:revision>48</cp:revision>
  <dcterms:modified xsi:type="dcterms:W3CDTF">2021-01-17T16:15:24Z</dcterms:modified>
</cp:coreProperties>
</file>